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46"/>
  </p:notesMasterIdLst>
  <p:handoutMasterIdLst>
    <p:handoutMasterId r:id="rId47"/>
  </p:handoutMasterIdLst>
  <p:sldIdLst>
    <p:sldId id="266" r:id="rId4"/>
    <p:sldId id="546" r:id="rId5"/>
    <p:sldId id="553" r:id="rId6"/>
    <p:sldId id="554" r:id="rId7"/>
    <p:sldId id="555" r:id="rId8"/>
    <p:sldId id="556" r:id="rId9"/>
    <p:sldId id="557" r:id="rId10"/>
    <p:sldId id="558" r:id="rId11"/>
    <p:sldId id="559" r:id="rId12"/>
    <p:sldId id="560" r:id="rId13"/>
    <p:sldId id="561" r:id="rId14"/>
    <p:sldId id="562" r:id="rId15"/>
    <p:sldId id="563" r:id="rId16"/>
    <p:sldId id="564" r:id="rId17"/>
    <p:sldId id="565" r:id="rId18"/>
    <p:sldId id="566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75" r:id="rId28"/>
    <p:sldId id="576" r:id="rId29"/>
    <p:sldId id="577" r:id="rId30"/>
    <p:sldId id="578" r:id="rId31"/>
    <p:sldId id="579" r:id="rId32"/>
    <p:sldId id="580" r:id="rId33"/>
    <p:sldId id="581" r:id="rId34"/>
    <p:sldId id="582" r:id="rId35"/>
    <p:sldId id="583" r:id="rId36"/>
    <p:sldId id="584" r:id="rId37"/>
    <p:sldId id="585" r:id="rId38"/>
    <p:sldId id="586" r:id="rId39"/>
    <p:sldId id="587" r:id="rId40"/>
    <p:sldId id="589" r:id="rId41"/>
    <p:sldId id="588" r:id="rId42"/>
    <p:sldId id="590" r:id="rId43"/>
    <p:sldId id="552" r:id="rId44"/>
    <p:sldId id="591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546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589"/>
            <p14:sldId id="588"/>
            <p14:sldId id="590"/>
            <p14:sldId id="552"/>
            <p14:sldId id="5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85353" autoAdjust="0"/>
  </p:normalViewPr>
  <p:slideViewPr>
    <p:cSldViewPr snapToGrid="0" snapToObjects="1">
      <p:cViewPr varScale="1">
        <p:scale>
          <a:sx n="142" d="100"/>
          <a:sy n="142" d="100"/>
        </p:scale>
        <p:origin x="144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5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9/25/17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it’s great to see you again.</a:t>
            </a:r>
          </a:p>
          <a:p>
            <a:endParaRPr lang="en-US" dirty="0"/>
          </a:p>
          <a:p>
            <a:r>
              <a:rPr lang="en-US" dirty="0"/>
              <a:t>In this lesson, I want us to think about another important analysis task, which is “classification.”</a:t>
            </a:r>
          </a:p>
          <a:p>
            <a:endParaRPr lang="en-US" dirty="0"/>
          </a:p>
          <a:p>
            <a:r>
              <a:rPr lang="en-US" dirty="0"/>
              <a:t>In it, you are given a bunch of labeled data, and you want to learn a model of the labels.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distributions, plotted as violins, appear to be distinct.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09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Though you can also see it’s a hard problem since they are not cleanly separable.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45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any case, our analysis goal is to try to learn a model of these distributions, so we can do things like predict how likely a lobster is to survive a predator.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5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formalize the task.</a:t>
            </a:r>
          </a:p>
          <a:p>
            <a:endParaRPr lang="en-US" dirty="0"/>
          </a:p>
          <a:p>
            <a:r>
              <a:rPr lang="en-US" dirty="0"/>
              <a:t>Consider this synthetic example data 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073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consists of a bunch of points in a continuous two-dimensional space.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66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we’ll be interested in higher-dimensional data in general, let’s label these coordinates “x-zero” and “x-one”.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56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of these coordinates as continuous-valued predictors, as you might in a regression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510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consider the coordinates of the k-</a:t>
            </a:r>
            <a:r>
              <a:rPr lang="en-US" dirty="0" err="1"/>
              <a:t>th</a:t>
            </a:r>
            <a:r>
              <a:rPr lang="en-US" dirty="0"/>
              <a:t> data point, x-hat-sub-k.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55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will be d-dimensional in general.</a:t>
            </a:r>
          </a:p>
          <a:p>
            <a:endParaRPr lang="en-US" dirty="0"/>
          </a:p>
          <a:p>
            <a:r>
              <a:rPr lang="en-US" dirty="0"/>
              <a:t>In this example, d equals 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25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also adopt the convention of adding a dummy coordinate whose value equals 1.</a:t>
            </a:r>
          </a:p>
          <a:p>
            <a:endParaRPr lang="en-US" dirty="0"/>
          </a:p>
          <a:p>
            <a:r>
              <a:rPr lang="en-US" dirty="0"/>
              <a:t>This should be familiar from linear regression, and will make more sense in a moment.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11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a quick example.</a:t>
            </a:r>
          </a:p>
          <a:p>
            <a:endParaRPr lang="en-US" dirty="0"/>
          </a:p>
          <a:p>
            <a:r>
              <a:rPr lang="en-US" dirty="0"/>
              <a:t>It comes from the following study by some marine biologists.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49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data point also has a response variable, which is a class label, y-k.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94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now, let’s consider two classes, which we can represent with binary, or zero-one, labels.</a:t>
            </a:r>
          </a:p>
          <a:p>
            <a:endParaRPr lang="en-US" dirty="0"/>
          </a:p>
          <a:p>
            <a:r>
              <a:rPr lang="en-US" dirty="0"/>
              <a:t>These values could be “died” or “survived” in the lobster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88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labels are show as the two colors in this example.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25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picture suggests a *geometric* way to think about the classification problem.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96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to find a boundary, or “discriminant,” between the two classes.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77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course, such a boundary might not really exist if the data are not cleanly separable.</a:t>
            </a:r>
          </a:p>
          <a:p>
            <a:endParaRPr lang="en-US" dirty="0"/>
          </a:p>
          <a:p>
            <a:r>
              <a:rPr lang="en-US" dirty="0"/>
              <a:t>The data modeling problem is to find a reasonably good, albeit approximate, boundary.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413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simplest model might be a linear model.</a:t>
            </a:r>
          </a:p>
          <a:p>
            <a:endParaRPr lang="en-US" dirty="0"/>
          </a:p>
          <a:p>
            <a:r>
              <a:rPr lang="en-US" dirty="0"/>
              <a:t>That’s a line in 2-D, or a hyperplane in d-dimensions.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70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Mathematically, we can use a vector of d+1 parameters to represent a d-dimensional hyperplane.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80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on the line satisfy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46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let’s return to this example with d equals 2 predictors.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Theta-transpose-x equals zero is equivalent to the following: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34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were studying lobsters.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48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theta-0 x-0 plus theta-1 x-1 plus theta-2 (because of the dummy 1 coordinate) equals 0.</a:t>
            </a:r>
          </a:p>
          <a:p>
            <a:endParaRPr lang="en-US" dirty="0"/>
          </a:p>
          <a:p>
            <a:r>
              <a:rPr lang="en-US" dirty="0"/>
              <a:t>This is just the formula for a hyperplane.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861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rewrite it in an equivalent slope-intercept form.</a:t>
            </a:r>
          </a:p>
          <a:p>
            <a:endParaRPr lang="en-US" dirty="0"/>
          </a:p>
          <a:p>
            <a:r>
              <a:rPr lang="en-US" dirty="0"/>
              <a:t>A line by any other name…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80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describes points *on* the line.</a:t>
            </a:r>
          </a:p>
          <a:p>
            <a:endParaRPr lang="en-US" dirty="0"/>
          </a:p>
          <a:p>
            <a:r>
              <a:rPr lang="en-US" dirty="0"/>
              <a:t>What about other points in the space?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66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function, f(x), defined to be theta-transpose times 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4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just said this function is zero on the line.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66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all other points, f(x) will be negative on one side of the line, and positive on the other side.</a:t>
            </a:r>
          </a:p>
          <a:p>
            <a:r>
              <a:rPr lang="en-US" dirty="0"/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64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means you can use f(x) to generate labels!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96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we can use the *Heaviside* function.</a:t>
            </a:r>
          </a:p>
          <a:p>
            <a:endParaRPr lang="en-US" dirty="0"/>
          </a:p>
          <a:p>
            <a:r>
              <a:rPr lang="en-US" dirty="0"/>
              <a:t>It maps negative values to 0 and positive values to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34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you can generate a label for any point x, in the case of a linear discriminant boundary, by applying the Heaviside function to theta-transpose-x.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178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that’s all well and good, but we still have a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7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one, they measured its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430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pick theta?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35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solve the problem of how to pick theta, here’s what I’d like you to do.</a:t>
            </a:r>
          </a:p>
          <a:p>
            <a:endParaRPr lang="en-US" dirty="0"/>
          </a:p>
          <a:p>
            <a:r>
              <a:rPr lang="en-US" dirty="0"/>
              <a:t>Take a look at the notebook we made to accompany this lesson.</a:t>
            </a:r>
          </a:p>
          <a:p>
            <a:endParaRPr lang="en-US" dirty="0"/>
          </a:p>
          <a:p>
            <a:r>
              <a:rPr lang="en-US" dirty="0"/>
              <a:t>It will have you code up a few of the things we just discussed, and run some experiments.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155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Those exercises will give you some important intuition, not just about how to implement these ideas, but also about how we might try to pick theta systematically.</a:t>
            </a:r>
          </a:p>
          <a:p>
            <a:endParaRPr lang="en-US" dirty="0"/>
          </a:p>
          <a:p>
            <a:r>
              <a:rPr lang="en-US" dirty="0"/>
              <a:t>So have fun, and we’ll see you when </a:t>
            </a:r>
            <a:r>
              <a:rPr lang="en-US"/>
              <a:t>you get back!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3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then subjected the lobsters to a variety of predators.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58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wanted to compare the lobster’s size with whether the lobster could survive.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381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they collected looked something like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function of body length, along the y-axis,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34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this plot shows whether lobsters made it or not.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54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Logistic regression (classification)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Classification tasks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599DBE8-B602-4A2B-8D2B-373ABA740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8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AE2EFAD-D4B3-4AE3-800A-CC27639E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025B99-2F04-4DF8-8FE5-9E89E17C7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3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930CD37-0576-4970-ABE8-5D2180CB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4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F0F5967-31C7-4313-A496-2A383943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80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7DB5557-20E2-41E7-9CC6-78D96430D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3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0FFAC9-C21F-404F-ACAA-9F06037B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CB4FCA-19DF-4274-B89E-15CCE78A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6E84D93-96C6-4DAC-BB54-121E135E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5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259C4E9-D533-40BB-A675-B9F1C7A7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3122093-B312-4DBB-8619-D0831346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2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5561DE-FE43-4468-9BBB-727E76781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0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FFABBD3-DBA5-48EA-BDB4-5DE3D3DF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6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261E305-0C21-441C-AF7C-83212B2E6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3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AC3E54C-79AF-474D-A320-B8841A36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9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E25B6AD-6433-4168-ACD4-56A2CD892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2D8DBD7-8991-491D-8A43-68E9BC8E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4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D9FF487-E16C-46E7-8D6B-C5628E78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7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17BDEE-B513-4B79-8388-88CA0C2B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3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D58874-DDDD-4DAD-95F9-9D88961F9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F3F26D-24CA-40DC-8201-A0249CDF4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7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8B87396-77A2-455A-A475-2790D497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4667BAF-37F2-4D9A-9A7F-4E2B00E7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14CCF25-1D9A-4B25-9F34-F93E3E43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4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DC5C972-E983-406F-8256-5CE14FBA5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80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1EDE5B-073D-4730-A80E-A6257AB3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88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3D1FA86-2E1B-4777-904C-DDBCA8B5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5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08120DB-CBEC-4358-ABF3-9036C95B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2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0FD9B23-6DCC-4185-85FA-324F38097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9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C865BA7-07D6-45D6-9E40-4CC5E5C57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1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2B71DCB-9047-4861-A437-9AC14313F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3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0014913-D4CE-4949-989E-246F85E59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7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C964FF-9205-47A3-9674-5738BB9D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6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02975E3-80FE-4A4B-9AA4-F1DCFAF9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5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966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69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C99A16-134D-455D-B30B-2647B82A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1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8E0C4BB-E856-49F9-B123-EC923A27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46" y="329453"/>
            <a:ext cx="5243539" cy="48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3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40A1E04-D7BE-4F0F-85B7-B363FED4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AE91B05-DC61-4146-9D92-7EDBEBD0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5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C981642-CFA7-4298-B333-DDD9E170C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3550</TotalTime>
  <Words>881</Words>
  <Application>Microsoft Macintosh PowerPoint</Application>
  <PresentationFormat>On-screen Show (16:9)</PresentationFormat>
  <Paragraphs>126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Helvetica</vt:lpstr>
      <vt:lpstr>Vitesse</vt:lpstr>
      <vt:lpstr>Vitesse Bold</vt:lpstr>
      <vt:lpstr>Vitesse Medium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448</cp:revision>
  <dcterms:created xsi:type="dcterms:W3CDTF">2017-01-20T18:55:05Z</dcterms:created>
  <dcterms:modified xsi:type="dcterms:W3CDTF">2017-09-26T00:17:19Z</dcterms:modified>
</cp:coreProperties>
</file>